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1A6CD-75CC-474D-B5F0-010E6A9C7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DF8D2-7F4B-4C7F-936E-3E221F629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CA7A9-338F-4332-A4F8-9C352A0BF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FDA36-C6F5-4182-831F-827423DE2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26AFD-F801-48DF-90D6-B2927EC72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D4062-01DC-4352-98DA-980F90194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49C6A-C312-4AED-A7CA-4A81925B45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C48EF-7F1E-4B5A-9372-FBFEB1C93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A14E5-1D9C-4A1B-B4AE-07F58A8BA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64808-9BB9-449C-91D1-2A7020260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53C49-2541-4BD0-8C23-7EA4F7AE48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7FD56B2-BF88-436A-B535-607B88E43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2" cstate="print"/>
          <a:srcRect l="25781" t="54167" r="48438" b="12500"/>
          <a:stretch>
            <a:fillRect/>
          </a:stretch>
        </p:blipFill>
        <p:spPr bwMode="auto">
          <a:xfrm>
            <a:off x="1295400" y="2895600"/>
            <a:ext cx="2514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2" cstate="print"/>
          <a:srcRect l="30139" t="54167" r="54248" b="14366"/>
          <a:stretch>
            <a:fillRect/>
          </a:stretch>
        </p:blipFill>
        <p:spPr bwMode="auto">
          <a:xfrm>
            <a:off x="685800" y="762000"/>
            <a:ext cx="3276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/>
          <p:cNvPicPr>
            <a:picLocks noChangeAspect="1" noChangeArrowheads="1"/>
          </p:cNvPicPr>
          <p:nvPr/>
        </p:nvPicPr>
        <p:blipFill>
          <a:blip r:embed="rId2" cstate="print"/>
          <a:srcRect l="29832" t="54167" r="53226" b="13431"/>
          <a:stretch>
            <a:fillRect/>
          </a:stretch>
        </p:blipFill>
        <p:spPr bwMode="auto">
          <a:xfrm>
            <a:off x="4800600" y="685800"/>
            <a:ext cx="350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8"/>
          <p:cNvSpPr txBox="1">
            <a:spLocks noChangeArrowheads="1"/>
          </p:cNvSpPr>
          <p:nvPr/>
        </p:nvSpPr>
        <p:spPr bwMode="auto">
          <a:xfrm rot="-581604">
            <a:off x="6495901" y="3784741"/>
            <a:ext cx="6286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750LP</a:t>
            </a:r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 rot="-1030743">
            <a:off x="6505829" y="4138941"/>
            <a:ext cx="725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780/60</a:t>
            </a:r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6553200" y="2057400"/>
            <a:ext cx="725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710/50</a:t>
            </a:r>
          </a:p>
        </p:txBody>
      </p:sp>
      <p:sp>
        <p:nvSpPr>
          <p:cNvPr id="2056" name="Text Box 11"/>
          <p:cNvSpPr txBox="1">
            <a:spLocks noChangeArrowheads="1"/>
          </p:cNvSpPr>
          <p:nvPr/>
        </p:nvSpPr>
        <p:spPr bwMode="auto">
          <a:xfrm rot="-622585">
            <a:off x="2379452" y="3936670"/>
            <a:ext cx="5826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685 LP</a:t>
            </a:r>
          </a:p>
        </p:txBody>
      </p:sp>
      <p:sp>
        <p:nvSpPr>
          <p:cNvPr id="2057" name="Text Box 12"/>
          <p:cNvSpPr txBox="1">
            <a:spLocks noChangeArrowheads="1"/>
          </p:cNvSpPr>
          <p:nvPr/>
        </p:nvSpPr>
        <p:spPr bwMode="auto">
          <a:xfrm rot="-755142">
            <a:off x="2386691" y="4266380"/>
            <a:ext cx="725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710/50</a:t>
            </a:r>
          </a:p>
        </p:txBody>
      </p:sp>
      <p:sp>
        <p:nvSpPr>
          <p:cNvPr id="2058" name="Text Box 13"/>
          <p:cNvSpPr txBox="1">
            <a:spLocks noChangeArrowheads="1"/>
          </p:cNvSpPr>
          <p:nvPr/>
        </p:nvSpPr>
        <p:spPr bwMode="auto">
          <a:xfrm>
            <a:off x="2362200" y="2133600"/>
            <a:ext cx="725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530/30</a:t>
            </a:r>
          </a:p>
        </p:txBody>
      </p:sp>
      <p:sp>
        <p:nvSpPr>
          <p:cNvPr id="2059" name="Text Box 14"/>
          <p:cNvSpPr txBox="1">
            <a:spLocks noChangeArrowheads="1"/>
          </p:cNvSpPr>
          <p:nvPr/>
        </p:nvSpPr>
        <p:spPr bwMode="auto">
          <a:xfrm>
            <a:off x="914400" y="381000"/>
            <a:ext cx="3657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 Blue Laser (488nm, 100mW)</a:t>
            </a:r>
          </a:p>
        </p:txBody>
      </p:sp>
      <p:sp>
        <p:nvSpPr>
          <p:cNvPr id="2060" name="Text Box 15"/>
          <p:cNvSpPr txBox="1">
            <a:spLocks noChangeArrowheads="1"/>
          </p:cNvSpPr>
          <p:nvPr/>
        </p:nvSpPr>
        <p:spPr bwMode="auto">
          <a:xfrm>
            <a:off x="5105400" y="381000"/>
            <a:ext cx="33607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EF0903"/>
                </a:solidFill>
              </a:rPr>
              <a:t>Red laser (644nm,100mW)</a:t>
            </a:r>
          </a:p>
        </p:txBody>
      </p:sp>
      <p:sp>
        <p:nvSpPr>
          <p:cNvPr id="2061" name="Text Box 16"/>
          <p:cNvSpPr txBox="1">
            <a:spLocks noChangeArrowheads="1"/>
          </p:cNvSpPr>
          <p:nvPr/>
        </p:nvSpPr>
        <p:spPr bwMode="auto">
          <a:xfrm>
            <a:off x="7315200" y="1143000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EF0903"/>
                </a:solidFill>
              </a:rPr>
              <a:t>Alexa</a:t>
            </a:r>
            <a:r>
              <a:rPr lang="en-US" dirty="0">
                <a:solidFill>
                  <a:srgbClr val="EF0903"/>
                </a:solidFill>
              </a:rPr>
              <a:t> 700</a:t>
            </a:r>
          </a:p>
        </p:txBody>
      </p:sp>
      <p:sp>
        <p:nvSpPr>
          <p:cNvPr id="2062" name="Text Box 17"/>
          <p:cNvSpPr txBox="1">
            <a:spLocks noChangeArrowheads="1"/>
          </p:cNvSpPr>
          <p:nvPr/>
        </p:nvSpPr>
        <p:spPr bwMode="auto">
          <a:xfrm>
            <a:off x="7162800" y="5486400"/>
            <a:ext cx="16827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EF0903"/>
                </a:solidFill>
              </a:rPr>
              <a:t>APC Cy7</a:t>
            </a:r>
          </a:p>
          <a:p>
            <a:r>
              <a:rPr lang="en-US" dirty="0">
                <a:solidFill>
                  <a:srgbClr val="EF0903"/>
                </a:solidFill>
              </a:rPr>
              <a:t>APC-Alexa750</a:t>
            </a:r>
          </a:p>
          <a:p>
            <a:endParaRPr lang="en-US" dirty="0">
              <a:solidFill>
                <a:srgbClr val="EF0903"/>
              </a:solidFill>
            </a:endParaRPr>
          </a:p>
        </p:txBody>
      </p:sp>
      <p:sp>
        <p:nvSpPr>
          <p:cNvPr id="2063" name="Text Box 18"/>
          <p:cNvSpPr txBox="1">
            <a:spLocks noChangeArrowheads="1"/>
          </p:cNvSpPr>
          <p:nvPr/>
        </p:nvSpPr>
        <p:spPr bwMode="auto">
          <a:xfrm>
            <a:off x="3505200" y="914400"/>
            <a:ext cx="169227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 smtClean="0">
                <a:solidFill>
                  <a:schemeClr val="accent2"/>
                </a:solidFill>
              </a:rPr>
              <a:t>Alexa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488</a:t>
            </a:r>
            <a:endParaRPr lang="en-US" dirty="0" smtClean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accent2"/>
                </a:solidFill>
              </a:rPr>
              <a:t>FITC</a:t>
            </a:r>
            <a:endParaRPr lang="en-US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accent2"/>
                </a:solidFill>
              </a:rPr>
              <a:t>CFSE</a:t>
            </a:r>
          </a:p>
          <a:p>
            <a:pPr>
              <a:defRPr/>
            </a:pPr>
            <a:r>
              <a:rPr lang="en-US" dirty="0" smtClean="0">
                <a:solidFill>
                  <a:schemeClr val="accent2"/>
                </a:solidFill>
              </a:rPr>
              <a:t>SYTOX </a:t>
            </a:r>
            <a:r>
              <a:rPr lang="en-US" dirty="0" smtClean="0">
                <a:solidFill>
                  <a:schemeClr val="accent2"/>
                </a:solidFill>
              </a:rPr>
              <a:t>Green</a:t>
            </a:r>
          </a:p>
          <a:p>
            <a:pPr>
              <a:defRPr/>
            </a:pPr>
            <a:r>
              <a:rPr lang="en-US" dirty="0" smtClean="0">
                <a:solidFill>
                  <a:schemeClr val="accent2"/>
                </a:solidFill>
              </a:rPr>
              <a:t>BODIPY</a:t>
            </a:r>
          </a:p>
          <a:p>
            <a:pPr>
              <a:defRPr/>
            </a:pPr>
            <a:r>
              <a:rPr lang="en-US" dirty="0" smtClean="0">
                <a:solidFill>
                  <a:schemeClr val="accent2"/>
                </a:solidFill>
              </a:rPr>
              <a:t>SYBR </a:t>
            </a:r>
            <a:r>
              <a:rPr lang="en-US" dirty="0" smtClean="0">
                <a:solidFill>
                  <a:schemeClr val="accent2"/>
                </a:solidFill>
              </a:rPr>
              <a:t>Green</a:t>
            </a:r>
          </a:p>
          <a:p>
            <a:pPr>
              <a:defRPr/>
            </a:pPr>
            <a:r>
              <a:rPr lang="en-US" dirty="0" smtClean="0">
                <a:solidFill>
                  <a:srgbClr val="0070C0"/>
                </a:solidFill>
              </a:rPr>
              <a:t>*</a:t>
            </a:r>
            <a:r>
              <a:rPr lang="en-US" dirty="0" smtClean="0">
                <a:solidFill>
                  <a:srgbClr val="0070C0"/>
                </a:solidFill>
              </a:rPr>
              <a:t>GFP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2064" name="Text Box 19"/>
          <p:cNvSpPr txBox="1">
            <a:spLocks noChangeArrowheads="1"/>
          </p:cNvSpPr>
          <p:nvPr/>
        </p:nvSpPr>
        <p:spPr bwMode="auto">
          <a:xfrm>
            <a:off x="3429000" y="4572000"/>
            <a:ext cx="1600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PerCP-Cy5.5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* YFP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066" name="Text Box 21"/>
          <p:cNvSpPr txBox="1">
            <a:spLocks noChangeArrowheads="1"/>
          </p:cNvSpPr>
          <p:nvPr/>
        </p:nvSpPr>
        <p:spPr bwMode="auto">
          <a:xfrm rot="551363">
            <a:off x="2380136" y="2562528"/>
            <a:ext cx="622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505LP</a:t>
            </a:r>
          </a:p>
        </p:txBody>
      </p:sp>
      <p:sp>
        <p:nvSpPr>
          <p:cNvPr id="2067" name="Text Box 22"/>
          <p:cNvSpPr txBox="1">
            <a:spLocks noChangeArrowheads="1"/>
          </p:cNvSpPr>
          <p:nvPr/>
        </p:nvSpPr>
        <p:spPr bwMode="auto">
          <a:xfrm rot="1198258">
            <a:off x="1630438" y="4153327"/>
            <a:ext cx="725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488/10</a:t>
            </a:r>
          </a:p>
        </p:txBody>
      </p:sp>
      <p:sp>
        <p:nvSpPr>
          <p:cNvPr id="2068" name="Text Box 23"/>
          <p:cNvSpPr txBox="1">
            <a:spLocks noChangeArrowheads="1"/>
          </p:cNvSpPr>
          <p:nvPr/>
        </p:nvSpPr>
        <p:spPr bwMode="auto">
          <a:xfrm>
            <a:off x="0" y="4724400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Side Scatter</a:t>
            </a:r>
          </a:p>
        </p:txBody>
      </p:sp>
      <p:sp>
        <p:nvSpPr>
          <p:cNvPr id="2069" name="Text Box 24"/>
          <p:cNvSpPr txBox="1">
            <a:spLocks noChangeArrowheads="1"/>
          </p:cNvSpPr>
          <p:nvPr/>
        </p:nvSpPr>
        <p:spPr bwMode="auto">
          <a:xfrm rot="670905">
            <a:off x="6574170" y="2420518"/>
            <a:ext cx="6286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685LP</a:t>
            </a:r>
          </a:p>
        </p:txBody>
      </p:sp>
      <p:sp>
        <p:nvSpPr>
          <p:cNvPr id="2070" name="Text Box 25"/>
          <p:cNvSpPr txBox="1">
            <a:spLocks noChangeArrowheads="1"/>
          </p:cNvSpPr>
          <p:nvPr/>
        </p:nvSpPr>
        <p:spPr bwMode="auto">
          <a:xfrm rot="1049745">
            <a:off x="5744403" y="4065046"/>
            <a:ext cx="730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670/30</a:t>
            </a:r>
          </a:p>
        </p:txBody>
      </p:sp>
      <p:sp>
        <p:nvSpPr>
          <p:cNvPr id="2071" name="Text Box 26"/>
          <p:cNvSpPr txBox="1">
            <a:spLocks noChangeArrowheads="1"/>
          </p:cNvSpPr>
          <p:nvPr/>
        </p:nvSpPr>
        <p:spPr bwMode="auto">
          <a:xfrm>
            <a:off x="4800600" y="5334000"/>
            <a:ext cx="12105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solidFill>
                  <a:srgbClr val="EF0903"/>
                </a:solidFill>
              </a:rPr>
              <a:t>APC</a:t>
            </a:r>
          </a:p>
          <a:p>
            <a:pPr algn="r"/>
            <a:r>
              <a:rPr lang="en-US" dirty="0" err="1" smtClean="0">
                <a:solidFill>
                  <a:srgbClr val="EF0903"/>
                </a:solidFill>
              </a:rPr>
              <a:t>Alexa</a:t>
            </a:r>
            <a:r>
              <a:rPr lang="en-US" dirty="0" smtClean="0">
                <a:solidFill>
                  <a:srgbClr val="EF0903"/>
                </a:solidFill>
              </a:rPr>
              <a:t> 647</a:t>
            </a:r>
          </a:p>
          <a:p>
            <a:pPr algn="r"/>
            <a:r>
              <a:rPr lang="en-US" dirty="0" smtClean="0">
                <a:solidFill>
                  <a:srgbClr val="EF0903"/>
                </a:solidFill>
              </a:rPr>
              <a:t>Cy5</a:t>
            </a:r>
            <a:endParaRPr lang="en-US" dirty="0">
              <a:solidFill>
                <a:srgbClr val="EF0903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5638800"/>
            <a:ext cx="502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0070C0"/>
                </a:solidFill>
              </a:rPr>
              <a:t>*GFP/YFP Combination Requires PMT Filter Change</a:t>
            </a:r>
          </a:p>
          <a:p>
            <a:r>
              <a:rPr lang="en-US" sz="1500" dirty="0" smtClean="0">
                <a:solidFill>
                  <a:srgbClr val="0070C0"/>
                </a:solidFill>
              </a:rPr>
              <a:t>	Detector A: 560/40  w/ </a:t>
            </a:r>
            <a:r>
              <a:rPr lang="en-US" sz="1500" dirty="0" smtClean="0">
                <a:solidFill>
                  <a:srgbClr val="0070C0"/>
                </a:solidFill>
              </a:rPr>
              <a:t>527LP</a:t>
            </a:r>
            <a:endParaRPr lang="en-US" sz="1500" dirty="0" smtClean="0">
              <a:solidFill>
                <a:srgbClr val="0070C0"/>
              </a:solidFill>
            </a:endParaRPr>
          </a:p>
          <a:p>
            <a:r>
              <a:rPr lang="en-US" sz="1500" dirty="0" smtClean="0">
                <a:solidFill>
                  <a:srgbClr val="0070C0"/>
                </a:solidFill>
              </a:rPr>
              <a:t>	Detector B: 515/20  w/ 505LP</a:t>
            </a:r>
          </a:p>
          <a:p>
            <a:r>
              <a:rPr lang="en-US" sz="1500" dirty="0" smtClean="0">
                <a:solidFill>
                  <a:schemeClr val="accent2"/>
                </a:solidFill>
              </a:rPr>
              <a:t>	</a:t>
            </a:r>
            <a:endParaRPr lang="en-US" sz="15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 cstate="print"/>
          <a:srcRect l="23438" t="6250" r="21094" b="23961"/>
          <a:stretch>
            <a:fillRect/>
          </a:stretch>
        </p:blipFill>
        <p:spPr bwMode="auto">
          <a:xfrm>
            <a:off x="609600" y="0"/>
            <a:ext cx="7162800" cy="653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1676400" y="152400"/>
            <a:ext cx="51816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LSR II  Green laser (561nm, 50mW)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4038600" y="4495800"/>
            <a:ext cx="627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750LP</a:t>
            </a:r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3962400" y="4953000"/>
            <a:ext cx="7318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780/40</a:t>
            </a:r>
          </a:p>
        </p:txBody>
      </p:sp>
      <p:sp>
        <p:nvSpPr>
          <p:cNvPr id="3078" name="Text Box 8"/>
          <p:cNvSpPr txBox="1">
            <a:spLocks noChangeArrowheads="1"/>
          </p:cNvSpPr>
          <p:nvPr/>
        </p:nvSpPr>
        <p:spPr bwMode="auto">
          <a:xfrm rot="1242542">
            <a:off x="4495800" y="2971800"/>
            <a:ext cx="622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685LP</a:t>
            </a:r>
          </a:p>
        </p:txBody>
      </p:sp>
      <p:sp>
        <p:nvSpPr>
          <p:cNvPr id="3079" name="Text Box 9"/>
          <p:cNvSpPr txBox="1">
            <a:spLocks noChangeArrowheads="1"/>
          </p:cNvSpPr>
          <p:nvPr/>
        </p:nvSpPr>
        <p:spPr bwMode="auto">
          <a:xfrm rot="2177471">
            <a:off x="3502025" y="4265613"/>
            <a:ext cx="6286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640LP</a:t>
            </a:r>
          </a:p>
        </p:txBody>
      </p:sp>
      <p:sp>
        <p:nvSpPr>
          <p:cNvPr id="3080" name="Text Box 10"/>
          <p:cNvSpPr txBox="1">
            <a:spLocks noChangeArrowheads="1"/>
          </p:cNvSpPr>
          <p:nvPr/>
        </p:nvSpPr>
        <p:spPr bwMode="auto">
          <a:xfrm rot="3576076">
            <a:off x="4931569" y="3374231"/>
            <a:ext cx="622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600LP</a:t>
            </a:r>
          </a:p>
        </p:txBody>
      </p:sp>
      <p:sp>
        <p:nvSpPr>
          <p:cNvPr id="3081" name="Text Box 12"/>
          <p:cNvSpPr txBox="1">
            <a:spLocks noChangeArrowheads="1"/>
          </p:cNvSpPr>
          <p:nvPr/>
        </p:nvSpPr>
        <p:spPr bwMode="auto">
          <a:xfrm rot="1085555">
            <a:off x="4645025" y="2589213"/>
            <a:ext cx="7318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695/40</a:t>
            </a:r>
          </a:p>
        </p:txBody>
      </p:sp>
      <p:sp>
        <p:nvSpPr>
          <p:cNvPr id="3082" name="Text Box 13"/>
          <p:cNvSpPr txBox="1">
            <a:spLocks noChangeArrowheads="1"/>
          </p:cNvSpPr>
          <p:nvPr/>
        </p:nvSpPr>
        <p:spPr bwMode="auto">
          <a:xfrm rot="2276770">
            <a:off x="3124200" y="4572000"/>
            <a:ext cx="725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660/20</a:t>
            </a:r>
          </a:p>
        </p:txBody>
      </p:sp>
      <p:sp>
        <p:nvSpPr>
          <p:cNvPr id="3083" name="Text Box 14"/>
          <p:cNvSpPr txBox="1">
            <a:spLocks noChangeArrowheads="1"/>
          </p:cNvSpPr>
          <p:nvPr/>
        </p:nvSpPr>
        <p:spPr bwMode="auto">
          <a:xfrm rot="2897346">
            <a:off x="5258594" y="3123407"/>
            <a:ext cx="725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610/20</a:t>
            </a:r>
          </a:p>
        </p:txBody>
      </p:sp>
      <p:sp>
        <p:nvSpPr>
          <p:cNvPr id="3084" name="Text Box 15"/>
          <p:cNvSpPr txBox="1">
            <a:spLocks noChangeArrowheads="1"/>
          </p:cNvSpPr>
          <p:nvPr/>
        </p:nvSpPr>
        <p:spPr bwMode="auto">
          <a:xfrm rot="4488964">
            <a:off x="2758282" y="3790156"/>
            <a:ext cx="7318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585/12</a:t>
            </a:r>
          </a:p>
        </p:txBody>
      </p:sp>
      <p:sp>
        <p:nvSpPr>
          <p:cNvPr id="3085" name="Text Box 16"/>
          <p:cNvSpPr txBox="1">
            <a:spLocks noChangeArrowheads="1"/>
          </p:cNvSpPr>
          <p:nvPr/>
        </p:nvSpPr>
        <p:spPr bwMode="auto">
          <a:xfrm>
            <a:off x="4495800" y="6324600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PE-Cy7</a:t>
            </a:r>
          </a:p>
        </p:txBody>
      </p:sp>
      <p:sp>
        <p:nvSpPr>
          <p:cNvPr id="3086" name="Text Box 17"/>
          <p:cNvSpPr txBox="1">
            <a:spLocks noChangeArrowheads="1"/>
          </p:cNvSpPr>
          <p:nvPr/>
        </p:nvSpPr>
        <p:spPr bwMode="auto">
          <a:xfrm>
            <a:off x="5638800" y="1295400"/>
            <a:ext cx="1162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PE-Cy5.5</a:t>
            </a:r>
          </a:p>
        </p:txBody>
      </p:sp>
      <p:sp>
        <p:nvSpPr>
          <p:cNvPr id="3087" name="Text Box 18"/>
          <p:cNvSpPr txBox="1">
            <a:spLocks noChangeArrowheads="1"/>
          </p:cNvSpPr>
          <p:nvPr/>
        </p:nvSpPr>
        <p:spPr bwMode="auto">
          <a:xfrm>
            <a:off x="1371600" y="5410200"/>
            <a:ext cx="10695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solidFill>
                  <a:srgbClr val="00B050"/>
                </a:solidFill>
              </a:rPr>
              <a:t>PE-Cy5</a:t>
            </a:r>
          </a:p>
          <a:p>
            <a:pPr algn="r"/>
            <a:r>
              <a:rPr lang="en-US" dirty="0" smtClean="0">
                <a:solidFill>
                  <a:srgbClr val="00B050"/>
                </a:solidFill>
              </a:rPr>
              <a:t>7-AAD</a:t>
            </a:r>
          </a:p>
          <a:p>
            <a:pPr algn="r"/>
            <a:r>
              <a:rPr lang="en-US" dirty="0" smtClean="0">
                <a:solidFill>
                  <a:srgbClr val="00B050"/>
                </a:solidFill>
              </a:rPr>
              <a:t>Nile Red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088" name="Text Box 19"/>
          <p:cNvSpPr txBox="1">
            <a:spLocks noChangeArrowheads="1"/>
          </p:cNvSpPr>
          <p:nvPr/>
        </p:nvSpPr>
        <p:spPr bwMode="auto">
          <a:xfrm>
            <a:off x="6858000" y="2362200"/>
            <a:ext cx="165949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PE-Texas Red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00B050"/>
                </a:solidFill>
              </a:rPr>
              <a:t>mCherry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PI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089" name="Text Box 20"/>
          <p:cNvSpPr txBox="1">
            <a:spLocks noChangeArrowheads="1"/>
          </p:cNvSpPr>
          <p:nvPr/>
        </p:nvSpPr>
        <p:spPr bwMode="auto">
          <a:xfrm>
            <a:off x="228600" y="3048000"/>
            <a:ext cx="152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dirty="0" err="1" smtClean="0">
                <a:solidFill>
                  <a:srgbClr val="00B050"/>
                </a:solidFill>
              </a:rPr>
              <a:t>DsRed</a:t>
            </a:r>
            <a:endParaRPr lang="en-US" dirty="0" smtClean="0">
              <a:solidFill>
                <a:srgbClr val="00B050"/>
              </a:solidFill>
            </a:endParaRPr>
          </a:p>
          <a:p>
            <a:pPr algn="r"/>
            <a:r>
              <a:rPr lang="en-US" dirty="0" smtClean="0">
                <a:solidFill>
                  <a:srgbClr val="00B050"/>
                </a:solidFill>
              </a:rPr>
              <a:t>PE</a:t>
            </a:r>
            <a:endParaRPr lang="en-US" dirty="0" smtClean="0">
              <a:solidFill>
                <a:srgbClr val="00B050"/>
              </a:solidFill>
            </a:endParaRPr>
          </a:p>
          <a:p>
            <a:pPr algn="r"/>
            <a:r>
              <a:rPr lang="en-US" dirty="0" err="1" smtClean="0">
                <a:solidFill>
                  <a:srgbClr val="00B050"/>
                </a:solidFill>
              </a:rPr>
              <a:t>Alexa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54</a:t>
            </a:r>
            <a:r>
              <a:rPr lang="en-US" dirty="0" smtClean="0">
                <a:solidFill>
                  <a:srgbClr val="00B050"/>
                </a:solidFill>
              </a:rPr>
              <a:t>6</a:t>
            </a:r>
            <a:endParaRPr lang="en-US" dirty="0" smtClean="0">
              <a:solidFill>
                <a:srgbClr val="00B050"/>
              </a:solidFill>
            </a:endParaRPr>
          </a:p>
          <a:p>
            <a:pPr algn="r"/>
            <a:r>
              <a:rPr lang="en-US" dirty="0" err="1" smtClean="0">
                <a:solidFill>
                  <a:srgbClr val="00B050"/>
                </a:solidFill>
              </a:rPr>
              <a:t>mStrawberry</a:t>
            </a:r>
            <a:endParaRPr lang="en-US" dirty="0" smtClean="0">
              <a:solidFill>
                <a:srgbClr val="00B050"/>
              </a:solidFill>
            </a:endParaRPr>
          </a:p>
          <a:p>
            <a:pPr algn="r"/>
            <a:r>
              <a:rPr lang="en-US" dirty="0" err="1" smtClean="0">
                <a:solidFill>
                  <a:srgbClr val="00B050"/>
                </a:solidFill>
              </a:rPr>
              <a:t>mTomao</a:t>
            </a:r>
            <a:endParaRPr lang="en-US" dirty="0" smtClean="0">
              <a:solidFill>
                <a:srgbClr val="00B050"/>
              </a:solidFill>
            </a:endParaRPr>
          </a:p>
          <a:p>
            <a:pPr algn="r"/>
            <a:r>
              <a:rPr lang="en-US" dirty="0" smtClean="0">
                <a:solidFill>
                  <a:srgbClr val="00B050"/>
                </a:solidFill>
              </a:rPr>
              <a:t>RFP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2" cstate="print"/>
          <a:srcRect l="29832" t="54167" r="53226" b="13431"/>
          <a:stretch>
            <a:fillRect/>
          </a:stretch>
        </p:blipFill>
        <p:spPr bwMode="auto">
          <a:xfrm>
            <a:off x="1066800" y="1371600"/>
            <a:ext cx="350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3962400" y="5562600"/>
            <a:ext cx="749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Q655</a:t>
            </a:r>
          </a:p>
        </p:txBody>
      </p:sp>
      <p:sp>
        <p:nvSpPr>
          <p:cNvPr id="4100" name="Rectangle 8"/>
          <p:cNvSpPr>
            <a:spLocks noChangeArrowheads="1"/>
          </p:cNvSpPr>
          <p:nvPr/>
        </p:nvSpPr>
        <p:spPr bwMode="auto">
          <a:xfrm>
            <a:off x="1676400" y="304800"/>
            <a:ext cx="59436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Aria II Violet laser (405nm, 50mW)</a:t>
            </a:r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3581400" y="18288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Q605</a:t>
            </a:r>
          </a:p>
        </p:txBody>
      </p:sp>
      <p:sp>
        <p:nvSpPr>
          <p:cNvPr id="4102" name="Rectangle 11"/>
          <p:cNvSpPr>
            <a:spLocks noChangeArrowheads="1"/>
          </p:cNvSpPr>
          <p:nvPr/>
        </p:nvSpPr>
        <p:spPr bwMode="auto">
          <a:xfrm rot="-950031">
            <a:off x="2700596" y="4838665"/>
            <a:ext cx="88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670/30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 rot="-933219">
            <a:off x="2768936" y="4498797"/>
            <a:ext cx="6286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/>
              <a:t>635LP</a:t>
            </a:r>
          </a:p>
        </p:txBody>
      </p:sp>
      <p:sp>
        <p:nvSpPr>
          <p:cNvPr id="4104" name="Rectangle 13"/>
          <p:cNvSpPr>
            <a:spLocks noChangeArrowheads="1"/>
          </p:cNvSpPr>
          <p:nvPr/>
        </p:nvSpPr>
        <p:spPr bwMode="auto">
          <a:xfrm rot="442083">
            <a:off x="2687047" y="2722477"/>
            <a:ext cx="88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610/20</a:t>
            </a:r>
          </a:p>
        </p:txBody>
      </p:sp>
      <p:sp>
        <p:nvSpPr>
          <p:cNvPr id="4105" name="Rectangle 14"/>
          <p:cNvSpPr>
            <a:spLocks noChangeArrowheads="1"/>
          </p:cNvSpPr>
          <p:nvPr/>
        </p:nvSpPr>
        <p:spPr bwMode="auto">
          <a:xfrm>
            <a:off x="4876800" y="2514600"/>
            <a:ext cx="4114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Other </a:t>
            </a:r>
            <a:r>
              <a:rPr lang="en-US" sz="1400" b="1" dirty="0" err="1"/>
              <a:t>Fluorochromes</a:t>
            </a:r>
            <a:r>
              <a:rPr lang="en-US" sz="1400" b="1" dirty="0"/>
              <a:t> available on 405 </a:t>
            </a:r>
            <a:r>
              <a:rPr lang="en-US" sz="1400" b="1" dirty="0" err="1"/>
              <a:t>trigon</a:t>
            </a:r>
            <a:r>
              <a:rPr lang="en-US" sz="1400" b="1" dirty="0"/>
              <a:t> require Filter and configuration Change.</a:t>
            </a:r>
          </a:p>
          <a:p>
            <a:endParaRPr lang="en-US" sz="1400" b="1" dirty="0"/>
          </a:p>
          <a:p>
            <a:r>
              <a:rPr lang="en-US" sz="1400" b="1" u="sng" dirty="0" smtClean="0"/>
              <a:t>560/40 Filter:</a:t>
            </a:r>
            <a:endParaRPr lang="en-US" sz="1400" b="1" u="sng" dirty="0"/>
          </a:p>
          <a:p>
            <a:r>
              <a:rPr lang="en-US" sz="1400" b="1" dirty="0" smtClean="0"/>
              <a:t>*</a:t>
            </a:r>
            <a:r>
              <a:rPr lang="en-US" sz="1400" b="1" dirty="0" err="1" smtClean="0"/>
              <a:t>Alexa</a:t>
            </a:r>
            <a:r>
              <a:rPr lang="en-US" sz="1400" b="1" dirty="0" smtClean="0"/>
              <a:t> 430</a:t>
            </a:r>
            <a:r>
              <a:rPr lang="en-US" sz="1400" b="1" dirty="0"/>
              <a:t>	</a:t>
            </a:r>
            <a:r>
              <a:rPr lang="en-US" sz="1400" b="1" dirty="0" smtClean="0"/>
              <a:t>	</a:t>
            </a:r>
            <a:endParaRPr lang="en-US" sz="1400" b="1" dirty="0"/>
          </a:p>
          <a:p>
            <a:r>
              <a:rPr lang="en-US" sz="1400" b="1" dirty="0" smtClean="0"/>
              <a:t>*Pacific Orange	</a:t>
            </a:r>
            <a:endParaRPr lang="en-US" sz="1400" b="1" dirty="0"/>
          </a:p>
          <a:p>
            <a:r>
              <a:rPr lang="en-US" sz="1400" b="1" dirty="0" smtClean="0"/>
              <a:t>*Q565	</a:t>
            </a:r>
            <a:endParaRPr lang="en-US" sz="1400" b="1" dirty="0"/>
          </a:p>
          <a:p>
            <a:r>
              <a:rPr lang="en-US" sz="1400" b="1" dirty="0" smtClean="0"/>
              <a:t>	</a:t>
            </a:r>
            <a:endParaRPr lang="en-US" sz="1400" b="1" dirty="0"/>
          </a:p>
        </p:txBody>
      </p:sp>
      <p:sp>
        <p:nvSpPr>
          <p:cNvPr id="4106" name="TextBox 11"/>
          <p:cNvSpPr txBox="1">
            <a:spLocks noChangeArrowheads="1"/>
          </p:cNvSpPr>
          <p:nvPr/>
        </p:nvSpPr>
        <p:spPr bwMode="auto">
          <a:xfrm rot="863933">
            <a:off x="2771918" y="3118958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/>
              <a:t>600</a:t>
            </a:r>
          </a:p>
        </p:txBody>
      </p:sp>
      <p:sp>
        <p:nvSpPr>
          <p:cNvPr id="4107" name="TextBox 12"/>
          <p:cNvSpPr txBox="1">
            <a:spLocks noChangeArrowheads="1"/>
          </p:cNvSpPr>
          <p:nvPr/>
        </p:nvSpPr>
        <p:spPr bwMode="auto">
          <a:xfrm rot="1331081">
            <a:off x="2018127" y="4726149"/>
            <a:ext cx="889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582/15</a:t>
            </a:r>
            <a:endParaRPr lang="en-US" sz="1600" dirty="0"/>
          </a:p>
        </p:txBody>
      </p:sp>
      <p:sp>
        <p:nvSpPr>
          <p:cNvPr id="4108" name="TextBox 13"/>
          <p:cNvSpPr txBox="1">
            <a:spLocks noChangeArrowheads="1"/>
          </p:cNvSpPr>
          <p:nvPr/>
        </p:nvSpPr>
        <p:spPr bwMode="auto">
          <a:xfrm>
            <a:off x="-228600" y="4191000"/>
            <a:ext cx="19812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dirty="0" err="1" smtClean="0">
                <a:solidFill>
                  <a:srgbClr val="7030A0"/>
                </a:solidFill>
              </a:rPr>
              <a:t>Alexa</a:t>
            </a:r>
            <a:r>
              <a:rPr lang="en-US" dirty="0" smtClean="0">
                <a:solidFill>
                  <a:srgbClr val="7030A0"/>
                </a:solidFill>
              </a:rPr>
              <a:t> 405</a:t>
            </a:r>
            <a:r>
              <a:rPr lang="en-US" dirty="0" smtClean="0">
                <a:solidFill>
                  <a:srgbClr val="7030A0"/>
                </a:solidFill>
              </a:rPr>
              <a:t>**</a:t>
            </a:r>
            <a:endParaRPr lang="en-US" dirty="0" smtClean="0">
              <a:solidFill>
                <a:srgbClr val="7030A0"/>
              </a:solidFill>
            </a:endParaRPr>
          </a:p>
          <a:p>
            <a:pPr algn="r"/>
            <a:r>
              <a:rPr lang="en-US" dirty="0" smtClean="0">
                <a:solidFill>
                  <a:srgbClr val="7030A0"/>
                </a:solidFill>
              </a:rPr>
              <a:t>Q585</a:t>
            </a:r>
            <a:endParaRPr lang="en-US" dirty="0" smtClean="0">
              <a:solidFill>
                <a:srgbClr val="7030A0"/>
              </a:solidFill>
            </a:endParaRPr>
          </a:p>
          <a:p>
            <a:pPr algn="r"/>
            <a:r>
              <a:rPr lang="en-US" dirty="0" err="1" smtClean="0">
                <a:solidFill>
                  <a:srgbClr val="7030A0"/>
                </a:solidFill>
              </a:rPr>
              <a:t>Alexa</a:t>
            </a:r>
            <a:r>
              <a:rPr lang="en-US" dirty="0" smtClean="0">
                <a:solidFill>
                  <a:srgbClr val="7030A0"/>
                </a:solidFill>
              </a:rPr>
              <a:t> 430*</a:t>
            </a:r>
            <a:endParaRPr lang="en-US" dirty="0">
              <a:solidFill>
                <a:srgbClr val="7030A0"/>
              </a:solidFill>
            </a:endParaRPr>
          </a:p>
          <a:p>
            <a:pPr algn="r"/>
            <a:r>
              <a:rPr lang="en-US" dirty="0" smtClean="0">
                <a:solidFill>
                  <a:srgbClr val="7030A0"/>
                </a:solidFill>
              </a:rPr>
              <a:t>Pacific Orange*</a:t>
            </a:r>
          </a:p>
          <a:p>
            <a:pPr algn="r"/>
            <a:r>
              <a:rPr lang="en-US" dirty="0" smtClean="0">
                <a:solidFill>
                  <a:srgbClr val="7030A0"/>
                </a:solidFill>
              </a:rPr>
              <a:t>Q565*</a:t>
            </a:r>
          </a:p>
          <a:p>
            <a:pPr algn="r"/>
            <a:r>
              <a:rPr lang="en-US" dirty="0" err="1" smtClean="0">
                <a:solidFill>
                  <a:srgbClr val="7030A0"/>
                </a:solidFill>
              </a:rPr>
              <a:t>AmCyan</a:t>
            </a:r>
            <a:r>
              <a:rPr lang="en-US" dirty="0" smtClean="0">
                <a:solidFill>
                  <a:srgbClr val="7030A0"/>
                </a:solidFill>
              </a:rPr>
              <a:t>**</a:t>
            </a:r>
          </a:p>
          <a:p>
            <a:pPr algn="r"/>
            <a:r>
              <a:rPr lang="en-US" dirty="0" smtClean="0">
                <a:solidFill>
                  <a:srgbClr val="7030A0"/>
                </a:solidFill>
              </a:rPr>
              <a:t>CFP**</a:t>
            </a:r>
          </a:p>
          <a:p>
            <a:pPr algn="r"/>
            <a:r>
              <a:rPr lang="en-US" dirty="0" smtClean="0">
                <a:solidFill>
                  <a:srgbClr val="7030A0"/>
                </a:solidFill>
              </a:rPr>
              <a:t>Pacific Blue**</a:t>
            </a:r>
          </a:p>
          <a:p>
            <a:pPr algn="r"/>
            <a:endParaRPr lang="en-US" dirty="0" smtClean="0">
              <a:solidFill>
                <a:srgbClr val="7030A0"/>
              </a:solidFill>
            </a:endParaRPr>
          </a:p>
          <a:p>
            <a:pPr algn="r"/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0" y="3124200"/>
            <a:ext cx="1752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smtClean="0"/>
              <a:t>440/80 </a:t>
            </a:r>
            <a:r>
              <a:rPr lang="en-US" sz="1400" b="1" u="sng" dirty="0" smtClean="0"/>
              <a:t>Filter:</a:t>
            </a:r>
          </a:p>
          <a:p>
            <a:r>
              <a:rPr lang="en-US" sz="1400" b="1" dirty="0" smtClean="0"/>
              <a:t>**</a:t>
            </a:r>
            <a:r>
              <a:rPr lang="en-US" sz="1400" b="1" dirty="0" err="1" smtClean="0"/>
              <a:t>Alexa</a:t>
            </a:r>
            <a:r>
              <a:rPr lang="en-US" sz="1400" b="1" dirty="0" smtClean="0"/>
              <a:t> 405</a:t>
            </a:r>
          </a:p>
          <a:p>
            <a:r>
              <a:rPr lang="en-US" sz="1400" b="1" dirty="0" smtClean="0"/>
              <a:t>**</a:t>
            </a:r>
            <a:r>
              <a:rPr lang="en-US" sz="1400" b="1" dirty="0" err="1" smtClean="0"/>
              <a:t>AmCyan</a:t>
            </a:r>
            <a:endParaRPr lang="en-US" sz="1400" b="1" dirty="0" smtClean="0"/>
          </a:p>
          <a:p>
            <a:r>
              <a:rPr lang="en-US" sz="1400" b="1" dirty="0" smtClean="0"/>
              <a:t>**CFP</a:t>
            </a:r>
          </a:p>
          <a:p>
            <a:r>
              <a:rPr lang="en-US" sz="1400" b="1" dirty="0" smtClean="0"/>
              <a:t>**Pacific Blue</a:t>
            </a:r>
            <a:endParaRPr lang="en-US" sz="1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2190</TotalTime>
  <Words>157</Words>
  <Application>Microsoft Office PowerPoint</Application>
  <PresentationFormat>On-screen Show (4:3)</PresentationFormat>
  <Paragraphs>84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Slide 1</vt:lpstr>
      <vt:lpstr>Slide 2</vt:lpstr>
      <vt:lpstr>Slide 3</vt:lpstr>
    </vt:vector>
  </TitlesOfParts>
  <Company>Children's Hospital and Regional Medical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noel blake</dc:creator>
  <cp:lastModifiedBy>cchadick</cp:lastModifiedBy>
  <cp:revision>76</cp:revision>
  <dcterms:created xsi:type="dcterms:W3CDTF">2007-09-25T20:00:35Z</dcterms:created>
  <dcterms:modified xsi:type="dcterms:W3CDTF">2010-10-15T00:04:22Z</dcterms:modified>
</cp:coreProperties>
</file>